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6" r:id="rId2"/>
    <p:sldId id="258" r:id="rId3"/>
    <p:sldId id="271" r:id="rId4"/>
    <p:sldId id="259" r:id="rId5"/>
    <p:sldId id="260" r:id="rId6"/>
    <p:sldId id="261" r:id="rId7"/>
    <p:sldId id="265" r:id="rId8"/>
    <p:sldId id="257" r:id="rId9"/>
    <p:sldId id="262" r:id="rId10"/>
    <p:sldId id="272" r:id="rId11"/>
    <p:sldId id="270" r:id="rId12"/>
    <p:sldId id="263" r:id="rId13"/>
    <p:sldId id="264" r:id="rId14"/>
    <p:sldId id="275" r:id="rId15"/>
    <p:sldId id="266" r:id="rId16"/>
    <p:sldId id="267" r:id="rId17"/>
    <p:sldId id="268" r:id="rId18"/>
    <p:sldId id="273" r:id="rId19"/>
    <p:sldId id="269"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78"/>
    <p:restoredTop sz="96208"/>
  </p:normalViewPr>
  <p:slideViewPr>
    <p:cSldViewPr snapToGrid="0">
      <p:cViewPr varScale="1">
        <p:scale>
          <a:sx n="120" d="100"/>
          <a:sy n="120"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F9965-751A-254C-9A89-A1E7E6B74508}" type="datetimeFigureOut">
              <a:rPr lang="en-US" smtClean="0"/>
              <a:t>5/12/24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88F5C-E233-854D-AA58-D2F948A8F5A7}" type="slidenum">
              <a:rPr lang="en-US" smtClean="0"/>
              <a:t>‹#›</a:t>
            </a:fld>
            <a:endParaRPr lang="en-US" dirty="0"/>
          </a:p>
        </p:txBody>
      </p:sp>
    </p:spTree>
    <p:extLst>
      <p:ext uri="{BB962C8B-B14F-4D97-AF65-F5344CB8AC3E}">
        <p14:creationId xmlns:p14="http://schemas.microsoft.com/office/powerpoint/2010/main" val="45401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9AE627-B02A-E849-B53B-96BC3E0BE7AF}" type="datetime1">
              <a:rPr lang="en-US" smtClean="0"/>
              <a:t>5/12/24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dirty="0"/>
              <a:t>FOCV.info</a:t>
            </a: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DA9978-4E5A-A148-A684-54ECC5608CB8}" type="datetime1">
              <a:rPr lang="en-US" smtClean="0"/>
              <a:t>5/12/24</a:t>
            </a:fld>
            <a:endParaRPr lang="en-US" dirty="0"/>
          </a:p>
        </p:txBody>
      </p:sp>
      <p:sp>
        <p:nvSpPr>
          <p:cNvPr id="6" name="Footer Placeholder 5"/>
          <p:cNvSpPr>
            <a:spLocks noGrp="1"/>
          </p:cNvSpPr>
          <p:nvPr>
            <p:ph type="ftr" sz="quarter" idx="11"/>
          </p:nvPr>
        </p:nvSpPr>
        <p:spPr/>
        <p:txBody>
          <a:bodyPr/>
          <a:lstStyle/>
          <a:p>
            <a:r>
              <a:rPr lang="en-US" dirty="0"/>
              <a:t>FOCV.info</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B8261-E37B-7E4A-84C1-49B24D641FD2}"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DEE710-4796-374F-8A37-D77C8E643D9C}"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249BD4-A0D2-684B-9785-C12A57C177F9}"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0A05D-A188-2342-897D-D63A8B3EB46C}"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C9B1C3-7E51-9649-8AF3-D1DFE11DD988}"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BCD18-288E-C14F-B288-CB0CE589AB1B}"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A63FC-36D8-5C4B-A55C-7C173E32EECD}"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7C02-E4B4-1C48-B254-7249620BDD6E}"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E97799C9-84D9-46D2-A11E-BCF8A720529D}"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D5F01E-15C9-814F-AE03-D8C122B3A4DC}" type="datetime1">
              <a:rPr lang="en-US" smtClean="0"/>
              <a:t>5/12/24</a:t>
            </a:fld>
            <a:endParaRPr lang="en-US" dirty="0"/>
          </a:p>
        </p:txBody>
      </p:sp>
      <p:sp>
        <p:nvSpPr>
          <p:cNvPr id="5" name="Footer Placeholder 4"/>
          <p:cNvSpPr>
            <a:spLocks noGrp="1"/>
          </p:cNvSpPr>
          <p:nvPr>
            <p:ph type="ftr" sz="quarter" idx="11"/>
          </p:nvPr>
        </p:nvSpPr>
        <p:spPr/>
        <p:txBody>
          <a:bodyPr/>
          <a:lstStyle/>
          <a:p>
            <a:r>
              <a:rPr lang="en-US" dirty="0"/>
              <a:t>FOCV.info</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15B86-3449-6047-991A-9F3C60C4C5B0}" type="datetime1">
              <a:rPr lang="en-US" smtClean="0"/>
              <a:t>5/12/24</a:t>
            </a:fld>
            <a:endParaRPr lang="en-US" dirty="0"/>
          </a:p>
        </p:txBody>
      </p:sp>
      <p:sp>
        <p:nvSpPr>
          <p:cNvPr id="6" name="Footer Placeholder 5"/>
          <p:cNvSpPr>
            <a:spLocks noGrp="1"/>
          </p:cNvSpPr>
          <p:nvPr>
            <p:ph type="ftr" sz="quarter" idx="11"/>
          </p:nvPr>
        </p:nvSpPr>
        <p:spPr/>
        <p:txBody>
          <a:bodyPr/>
          <a:lstStyle/>
          <a:p>
            <a:r>
              <a:rPr lang="en-US" dirty="0"/>
              <a:t>FOCV.info</a:t>
            </a:r>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5471D2-3C5E-C04B-9358-81A499CA903D}" type="datetime1">
              <a:rPr lang="en-US" smtClean="0"/>
              <a:t>5/12/24</a:t>
            </a:fld>
            <a:endParaRPr lang="en-US" dirty="0"/>
          </a:p>
        </p:txBody>
      </p:sp>
      <p:sp>
        <p:nvSpPr>
          <p:cNvPr id="8" name="Footer Placeholder 7"/>
          <p:cNvSpPr>
            <a:spLocks noGrp="1"/>
          </p:cNvSpPr>
          <p:nvPr>
            <p:ph type="ftr" sz="quarter" idx="11"/>
          </p:nvPr>
        </p:nvSpPr>
        <p:spPr/>
        <p:txBody>
          <a:bodyPr/>
          <a:lstStyle/>
          <a:p>
            <a:r>
              <a:rPr lang="en-US" dirty="0"/>
              <a:t>FOCV.info</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69EF9C-94F4-794C-AC53-B9BE9DB83892}" type="datetime1">
              <a:rPr lang="en-US" smtClean="0"/>
              <a:t>5/12/24</a:t>
            </a:fld>
            <a:endParaRPr lang="en-US" dirty="0"/>
          </a:p>
        </p:txBody>
      </p:sp>
      <p:sp>
        <p:nvSpPr>
          <p:cNvPr id="4" name="Footer Placeholder 3"/>
          <p:cNvSpPr>
            <a:spLocks noGrp="1"/>
          </p:cNvSpPr>
          <p:nvPr>
            <p:ph type="ftr" sz="quarter" idx="11"/>
          </p:nvPr>
        </p:nvSpPr>
        <p:spPr/>
        <p:txBody>
          <a:bodyPr/>
          <a:lstStyle/>
          <a:p>
            <a:r>
              <a:rPr lang="en-US" dirty="0"/>
              <a:t>FOCV.info</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79AA2-192A-DC4D-8788-177726718F97}" type="datetime1">
              <a:rPr lang="en-US" smtClean="0"/>
              <a:t>5/12/24</a:t>
            </a:fld>
            <a:endParaRPr lang="en-US" dirty="0"/>
          </a:p>
        </p:txBody>
      </p:sp>
      <p:sp>
        <p:nvSpPr>
          <p:cNvPr id="3" name="Footer Placeholder 2"/>
          <p:cNvSpPr>
            <a:spLocks noGrp="1"/>
          </p:cNvSpPr>
          <p:nvPr>
            <p:ph type="ftr" sz="quarter" idx="11"/>
          </p:nvPr>
        </p:nvSpPr>
        <p:spPr/>
        <p:txBody>
          <a:bodyPr/>
          <a:lstStyle/>
          <a:p>
            <a:r>
              <a:rPr lang="en-US" dirty="0"/>
              <a:t>FOCV.info</a:t>
            </a:r>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2D3D3-629A-2D45-BC9C-E586AD007D3D}" type="datetime1">
              <a:rPr lang="en-US" smtClean="0"/>
              <a:t>5/12/24</a:t>
            </a:fld>
            <a:endParaRPr lang="en-US" dirty="0"/>
          </a:p>
        </p:txBody>
      </p:sp>
      <p:sp>
        <p:nvSpPr>
          <p:cNvPr id="6" name="Footer Placeholder 5"/>
          <p:cNvSpPr>
            <a:spLocks noGrp="1"/>
          </p:cNvSpPr>
          <p:nvPr>
            <p:ph type="ftr" sz="quarter" idx="11"/>
          </p:nvPr>
        </p:nvSpPr>
        <p:spPr/>
        <p:txBody>
          <a:bodyPr/>
          <a:lstStyle/>
          <a:p>
            <a:r>
              <a:rPr lang="en-US" dirty="0"/>
              <a:t>FOCV.info</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A82B-35C5-BC4C-AB82-416203AD00F2}" type="datetime1">
              <a:rPr lang="en-US" smtClean="0"/>
              <a:t>5/12/24</a:t>
            </a:fld>
            <a:endParaRPr lang="en-US" dirty="0"/>
          </a:p>
        </p:txBody>
      </p:sp>
      <p:sp>
        <p:nvSpPr>
          <p:cNvPr id="6" name="Footer Placeholder 5"/>
          <p:cNvSpPr>
            <a:spLocks noGrp="1"/>
          </p:cNvSpPr>
          <p:nvPr>
            <p:ph type="ftr" sz="quarter" idx="11"/>
          </p:nvPr>
        </p:nvSpPr>
        <p:spPr/>
        <p:txBody>
          <a:bodyPr/>
          <a:lstStyle/>
          <a:p>
            <a:r>
              <a:rPr lang="en-US" dirty="0"/>
              <a:t>FOCV.info</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8CBF8C-2604-E94B-AADB-64D9DE8021FE}" type="datetime1">
              <a:rPr lang="en-US" smtClean="0"/>
              <a:t>5/12/24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FOCV.info</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4C5F-1CA7-16F4-0123-40DD57707F18}"/>
              </a:ext>
            </a:extLst>
          </p:cNvPr>
          <p:cNvSpPr>
            <a:spLocks noGrp="1"/>
          </p:cNvSpPr>
          <p:nvPr>
            <p:ph type="ctrTitle"/>
          </p:nvPr>
        </p:nvSpPr>
        <p:spPr/>
        <p:txBody>
          <a:bodyPr/>
          <a:lstStyle/>
          <a:p>
            <a:r>
              <a:rPr lang="en-US" dirty="0"/>
              <a:t>Letters of Opposition</a:t>
            </a:r>
          </a:p>
        </p:txBody>
      </p:sp>
      <p:sp>
        <p:nvSpPr>
          <p:cNvPr id="3" name="Subtitle 2">
            <a:extLst>
              <a:ext uri="{FF2B5EF4-FFF2-40B4-BE49-F238E27FC236}">
                <a16:creationId xmlns:a16="http://schemas.microsoft.com/office/drawing/2014/main" id="{D03F743F-59B0-24C2-0213-354281E0B246}"/>
              </a:ext>
            </a:extLst>
          </p:cNvPr>
          <p:cNvSpPr>
            <a:spLocks noGrp="1"/>
          </p:cNvSpPr>
          <p:nvPr>
            <p:ph type="subTitle" idx="1"/>
          </p:nvPr>
        </p:nvSpPr>
        <p:spPr/>
        <p:txBody>
          <a:bodyPr/>
          <a:lstStyle/>
          <a:p>
            <a:r>
              <a:rPr lang="en-US" dirty="0"/>
              <a:t>Recipe for success</a:t>
            </a:r>
          </a:p>
        </p:txBody>
      </p:sp>
    </p:spTree>
    <p:extLst>
      <p:ext uri="{BB962C8B-B14F-4D97-AF65-F5344CB8AC3E}">
        <p14:creationId xmlns:p14="http://schemas.microsoft.com/office/powerpoint/2010/main" val="25819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B96E-FD57-B72C-51A3-59A42D6EE5BC}"/>
              </a:ext>
            </a:extLst>
          </p:cNvPr>
          <p:cNvSpPr>
            <a:spLocks noGrp="1"/>
          </p:cNvSpPr>
          <p:nvPr>
            <p:ph type="title"/>
          </p:nvPr>
        </p:nvSpPr>
        <p:spPr/>
        <p:txBody>
          <a:bodyPr/>
          <a:lstStyle/>
          <a:p>
            <a:r>
              <a:rPr lang="en-US" dirty="0"/>
              <a:t>Different Issues Hit Home</a:t>
            </a:r>
          </a:p>
        </p:txBody>
      </p:sp>
      <p:sp>
        <p:nvSpPr>
          <p:cNvPr id="3" name="Content Placeholder 2">
            <a:extLst>
              <a:ext uri="{FF2B5EF4-FFF2-40B4-BE49-F238E27FC236}">
                <a16:creationId xmlns:a16="http://schemas.microsoft.com/office/drawing/2014/main" id="{4F6312F9-408E-C6E8-C036-4AFFD6E70B81}"/>
              </a:ext>
            </a:extLst>
          </p:cNvPr>
          <p:cNvSpPr>
            <a:spLocks noGrp="1"/>
          </p:cNvSpPr>
          <p:nvPr>
            <p:ph idx="1"/>
          </p:nvPr>
        </p:nvSpPr>
        <p:spPr/>
        <p:txBody>
          <a:bodyPr/>
          <a:lstStyle/>
          <a:p>
            <a:r>
              <a:rPr lang="en-US" dirty="0"/>
              <a:t>Depending on where you live you will have different concerns.</a:t>
            </a:r>
          </a:p>
          <a:p>
            <a:pPr lvl="1"/>
            <a:r>
              <a:rPr lang="en-US" dirty="0"/>
              <a:t>Seismic activity</a:t>
            </a:r>
          </a:p>
          <a:p>
            <a:pPr lvl="1"/>
            <a:r>
              <a:rPr lang="en-US" dirty="0"/>
              <a:t>Noise pollution</a:t>
            </a:r>
          </a:p>
          <a:p>
            <a:pPr lvl="1"/>
            <a:r>
              <a:rPr lang="en-US" dirty="0"/>
              <a:t>Increase traffic congestion during the passing of long freight trains</a:t>
            </a:r>
          </a:p>
          <a:p>
            <a:pPr lvl="1"/>
            <a:r>
              <a:rPr lang="en-US" dirty="0"/>
              <a:t>Public safety concerns regarding the challenges of first responders navigating the blocked roads during heavy train cars activity</a:t>
            </a:r>
          </a:p>
          <a:p>
            <a:pPr lvl="1"/>
            <a:r>
              <a:rPr lang="en-US" dirty="0"/>
              <a:t>Environmental concerns regarding heavy industry next to a residential neighborhood and schools</a:t>
            </a:r>
          </a:p>
        </p:txBody>
      </p:sp>
      <p:sp>
        <p:nvSpPr>
          <p:cNvPr id="4" name="Footer Placeholder 3">
            <a:extLst>
              <a:ext uri="{FF2B5EF4-FFF2-40B4-BE49-F238E27FC236}">
                <a16:creationId xmlns:a16="http://schemas.microsoft.com/office/drawing/2014/main" id="{1973A34C-8358-EB34-997E-F0010AA965B3}"/>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0A7D6AB9-AD9E-8A81-34A9-38A0AFC3075B}"/>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305287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CDD7-4678-E0F4-A34C-26D26E02A05B}"/>
              </a:ext>
            </a:extLst>
          </p:cNvPr>
          <p:cNvSpPr>
            <a:spLocks noGrp="1"/>
          </p:cNvSpPr>
          <p:nvPr>
            <p:ph type="title"/>
          </p:nvPr>
        </p:nvSpPr>
        <p:spPr/>
        <p:txBody>
          <a:bodyPr/>
          <a:lstStyle/>
          <a:p>
            <a:r>
              <a:rPr lang="en-US" dirty="0"/>
              <a:t>What are our general concerns?</a:t>
            </a:r>
          </a:p>
        </p:txBody>
      </p:sp>
      <p:sp>
        <p:nvSpPr>
          <p:cNvPr id="3" name="Content Placeholder 2">
            <a:extLst>
              <a:ext uri="{FF2B5EF4-FFF2-40B4-BE49-F238E27FC236}">
                <a16:creationId xmlns:a16="http://schemas.microsoft.com/office/drawing/2014/main" id="{AAC07B8B-4110-E6BE-066C-AFF8161E728C}"/>
              </a:ext>
            </a:extLst>
          </p:cNvPr>
          <p:cNvSpPr>
            <a:spLocks noGrp="1"/>
          </p:cNvSpPr>
          <p:nvPr>
            <p:ph idx="1"/>
          </p:nvPr>
        </p:nvSpPr>
        <p:spPr/>
        <p:txBody>
          <a:bodyPr/>
          <a:lstStyle/>
          <a:p>
            <a:r>
              <a:rPr lang="en-US" dirty="0"/>
              <a:t>Safe neighborhoods</a:t>
            </a:r>
          </a:p>
          <a:p>
            <a:r>
              <a:rPr lang="en-US" dirty="0"/>
              <a:t>Safety on the roads</a:t>
            </a:r>
          </a:p>
          <a:p>
            <a:r>
              <a:rPr lang="en-US" dirty="0"/>
              <a:t>Quiet neighborhoods</a:t>
            </a:r>
          </a:p>
          <a:p>
            <a:r>
              <a:rPr lang="en-US" dirty="0"/>
              <a:t>Houses not shaking because of rail traffic</a:t>
            </a:r>
          </a:p>
          <a:p>
            <a:r>
              <a:rPr lang="en-US" dirty="0"/>
              <a:t>Property values to be protected</a:t>
            </a:r>
          </a:p>
        </p:txBody>
      </p:sp>
      <p:sp>
        <p:nvSpPr>
          <p:cNvPr id="4" name="Footer Placeholder 3">
            <a:extLst>
              <a:ext uri="{FF2B5EF4-FFF2-40B4-BE49-F238E27FC236}">
                <a16:creationId xmlns:a16="http://schemas.microsoft.com/office/drawing/2014/main" id="{6DCBD443-6EC5-96E2-69C2-D002679B78FB}"/>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1F0B4C76-749A-62EA-9ED0-39B02A42670F}"/>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162009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7CAA-0426-9194-81D8-616C74568970}"/>
              </a:ext>
            </a:extLst>
          </p:cNvPr>
          <p:cNvSpPr>
            <a:spLocks noGrp="1"/>
          </p:cNvSpPr>
          <p:nvPr>
            <p:ph type="title"/>
          </p:nvPr>
        </p:nvSpPr>
        <p:spPr/>
        <p:txBody>
          <a:bodyPr/>
          <a:lstStyle/>
          <a:p>
            <a:r>
              <a:rPr lang="en-US" dirty="0"/>
              <a:t>Step Two</a:t>
            </a:r>
          </a:p>
        </p:txBody>
      </p:sp>
      <p:sp>
        <p:nvSpPr>
          <p:cNvPr id="3" name="Content Placeholder 2">
            <a:extLst>
              <a:ext uri="{FF2B5EF4-FFF2-40B4-BE49-F238E27FC236}">
                <a16:creationId xmlns:a16="http://schemas.microsoft.com/office/drawing/2014/main" id="{EB4525A5-DC61-2632-B190-7FD04E31BA1F}"/>
              </a:ext>
            </a:extLst>
          </p:cNvPr>
          <p:cNvSpPr>
            <a:spLocks noGrp="1"/>
          </p:cNvSpPr>
          <p:nvPr>
            <p:ph idx="1"/>
          </p:nvPr>
        </p:nvSpPr>
        <p:spPr/>
        <p:txBody>
          <a:bodyPr/>
          <a:lstStyle/>
          <a:p>
            <a:r>
              <a:rPr lang="en-US" dirty="0"/>
              <a:t>Identify where your letter should go to.</a:t>
            </a:r>
          </a:p>
          <a:p>
            <a:r>
              <a:rPr lang="en-US" dirty="0"/>
              <a:t>If it is a county Issue</a:t>
            </a:r>
          </a:p>
          <a:p>
            <a:pPr lvl="1"/>
            <a:r>
              <a:rPr lang="en-US" dirty="0"/>
              <a:t>Send it to all the Clark County Councilors, managers and department heads</a:t>
            </a:r>
          </a:p>
          <a:p>
            <a:pPr lvl="1"/>
            <a:r>
              <a:rPr lang="en-US" dirty="0"/>
              <a:t>Send a letter to the editor</a:t>
            </a:r>
          </a:p>
          <a:p>
            <a:pPr lvl="2"/>
            <a:r>
              <a:rPr lang="en-US" dirty="0"/>
              <a:t>The Columbian</a:t>
            </a:r>
          </a:p>
          <a:p>
            <a:pPr lvl="2"/>
            <a:r>
              <a:rPr lang="en-US" dirty="0"/>
              <a:t>The Reflector</a:t>
            </a:r>
          </a:p>
          <a:p>
            <a:r>
              <a:rPr lang="en-US" dirty="0"/>
              <a:t>If it is a state legislative issue - Send it to ALL of our state legislators!</a:t>
            </a:r>
          </a:p>
        </p:txBody>
      </p:sp>
      <p:sp>
        <p:nvSpPr>
          <p:cNvPr id="4" name="Footer Placeholder 3">
            <a:extLst>
              <a:ext uri="{FF2B5EF4-FFF2-40B4-BE49-F238E27FC236}">
                <a16:creationId xmlns:a16="http://schemas.microsoft.com/office/drawing/2014/main" id="{2E7C98AF-32F5-EDD9-21FB-262CE74370E3}"/>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1E95F264-51BD-19AF-8BEF-6C515DBDE71A}"/>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312863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3D59-F7B8-6865-C8D6-8351D138BB08}"/>
              </a:ext>
            </a:extLst>
          </p:cNvPr>
          <p:cNvSpPr>
            <a:spLocks noGrp="1"/>
          </p:cNvSpPr>
          <p:nvPr>
            <p:ph type="title"/>
          </p:nvPr>
        </p:nvSpPr>
        <p:spPr/>
        <p:txBody>
          <a:bodyPr/>
          <a:lstStyle/>
          <a:p>
            <a:r>
              <a:rPr lang="en-US" dirty="0"/>
              <a:t>Step Three</a:t>
            </a:r>
          </a:p>
        </p:txBody>
      </p:sp>
      <p:sp>
        <p:nvSpPr>
          <p:cNvPr id="3" name="Content Placeholder 2">
            <a:extLst>
              <a:ext uri="{FF2B5EF4-FFF2-40B4-BE49-F238E27FC236}">
                <a16:creationId xmlns:a16="http://schemas.microsoft.com/office/drawing/2014/main" id="{0A987FE3-D8BB-6795-C1B2-BA78B2057B60}"/>
              </a:ext>
            </a:extLst>
          </p:cNvPr>
          <p:cNvSpPr>
            <a:spLocks noGrp="1"/>
          </p:cNvSpPr>
          <p:nvPr>
            <p:ph idx="1"/>
          </p:nvPr>
        </p:nvSpPr>
        <p:spPr/>
        <p:txBody>
          <a:bodyPr>
            <a:normAutofit fontScale="92500"/>
          </a:bodyPr>
          <a:lstStyle/>
          <a:p>
            <a:r>
              <a:rPr lang="en-US" dirty="0"/>
              <a:t>Addresses and email of everyone is located on our contact files.  </a:t>
            </a:r>
          </a:p>
          <a:p>
            <a:r>
              <a:rPr lang="en-US" dirty="0"/>
              <a:t>Jan has an excel spread sheet and we have posted PDF on the FOCV.info web site</a:t>
            </a:r>
          </a:p>
          <a:p>
            <a:r>
              <a:rPr lang="en-US" dirty="0"/>
              <a:t>Our main legislative districts  for the state of Washington are:</a:t>
            </a:r>
          </a:p>
          <a:p>
            <a:pPr lvl="1"/>
            <a:r>
              <a:rPr lang="en-US" dirty="0"/>
              <a:t>17</a:t>
            </a:r>
          </a:p>
          <a:p>
            <a:pPr lvl="1"/>
            <a:r>
              <a:rPr lang="en-US" dirty="0"/>
              <a:t>18</a:t>
            </a:r>
          </a:p>
          <a:p>
            <a:pPr lvl="1"/>
            <a:r>
              <a:rPr lang="en-US" dirty="0"/>
              <a:t>20</a:t>
            </a:r>
          </a:p>
          <a:p>
            <a:pPr lvl="1"/>
            <a:r>
              <a:rPr lang="en-US" dirty="0"/>
              <a:t>49</a:t>
            </a:r>
          </a:p>
        </p:txBody>
      </p:sp>
      <p:sp>
        <p:nvSpPr>
          <p:cNvPr id="4" name="Footer Placeholder 3">
            <a:extLst>
              <a:ext uri="{FF2B5EF4-FFF2-40B4-BE49-F238E27FC236}">
                <a16:creationId xmlns:a16="http://schemas.microsoft.com/office/drawing/2014/main" id="{A2076B99-1868-A026-1C0F-275E324AB813}"/>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3169F915-BDBB-7F02-7CC1-A8796D294B9C}"/>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272187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B192-66E1-3C48-8FD0-9D8BD9BC6FF9}"/>
              </a:ext>
            </a:extLst>
          </p:cNvPr>
          <p:cNvSpPr>
            <a:spLocks noGrp="1"/>
          </p:cNvSpPr>
          <p:nvPr>
            <p:ph type="title"/>
          </p:nvPr>
        </p:nvSpPr>
        <p:spPr/>
        <p:txBody>
          <a:bodyPr>
            <a:normAutofit/>
          </a:bodyPr>
          <a:lstStyle/>
          <a:p>
            <a:r>
              <a:rPr lang="en-US" dirty="0"/>
              <a:t>Our County Districts are Different</a:t>
            </a:r>
          </a:p>
        </p:txBody>
      </p:sp>
      <p:sp>
        <p:nvSpPr>
          <p:cNvPr id="3" name="Content Placeholder 2">
            <a:extLst>
              <a:ext uri="{FF2B5EF4-FFF2-40B4-BE49-F238E27FC236}">
                <a16:creationId xmlns:a16="http://schemas.microsoft.com/office/drawing/2014/main" id="{8D1EBDD0-1FD1-1645-84C2-BF0EAA25FFEF}"/>
              </a:ext>
            </a:extLst>
          </p:cNvPr>
          <p:cNvSpPr>
            <a:spLocks noGrp="1"/>
          </p:cNvSpPr>
          <p:nvPr>
            <p:ph idx="1"/>
          </p:nvPr>
        </p:nvSpPr>
        <p:spPr/>
        <p:txBody>
          <a:bodyPr>
            <a:normAutofit fontScale="70000" lnSpcReduction="20000"/>
          </a:bodyPr>
          <a:lstStyle/>
          <a:p>
            <a:r>
              <a:rPr lang="en-US" dirty="0"/>
              <a:t>District 1 </a:t>
            </a:r>
          </a:p>
          <a:p>
            <a:pPr lvl="1"/>
            <a:r>
              <a:rPr lang="en-US" dirty="0"/>
              <a:t>Glen Yung </a:t>
            </a:r>
          </a:p>
          <a:p>
            <a:r>
              <a:rPr lang="en-US" dirty="0"/>
              <a:t>District 2</a:t>
            </a:r>
          </a:p>
          <a:p>
            <a:pPr lvl="1"/>
            <a:r>
              <a:rPr lang="en-US" dirty="0"/>
              <a:t>Michelle Belkot</a:t>
            </a:r>
          </a:p>
          <a:p>
            <a:r>
              <a:rPr lang="en-US" dirty="0"/>
              <a:t>District 3</a:t>
            </a:r>
          </a:p>
          <a:p>
            <a:pPr lvl="1"/>
            <a:r>
              <a:rPr lang="en-US" dirty="0"/>
              <a:t>Karen Bowerman</a:t>
            </a:r>
          </a:p>
          <a:p>
            <a:r>
              <a:rPr lang="en-US" dirty="0"/>
              <a:t>District 4</a:t>
            </a:r>
          </a:p>
          <a:p>
            <a:pPr lvl="1"/>
            <a:r>
              <a:rPr lang="en-US" dirty="0"/>
              <a:t>Gary Medvigy</a:t>
            </a:r>
          </a:p>
          <a:p>
            <a:r>
              <a:rPr lang="en-US" dirty="0"/>
              <a:t>District 5</a:t>
            </a:r>
          </a:p>
          <a:p>
            <a:pPr lvl="1"/>
            <a:r>
              <a:rPr lang="en-US" dirty="0"/>
              <a:t>Sue Marshall</a:t>
            </a:r>
          </a:p>
        </p:txBody>
      </p:sp>
      <p:sp>
        <p:nvSpPr>
          <p:cNvPr id="4" name="Footer Placeholder 3">
            <a:extLst>
              <a:ext uri="{FF2B5EF4-FFF2-40B4-BE49-F238E27FC236}">
                <a16:creationId xmlns:a16="http://schemas.microsoft.com/office/drawing/2014/main" id="{49F34BA2-24C3-0842-A9E7-DF5512C02667}"/>
              </a:ext>
            </a:extLst>
          </p:cNvPr>
          <p:cNvSpPr>
            <a:spLocks noGrp="1"/>
          </p:cNvSpPr>
          <p:nvPr>
            <p:ph type="ftr" sz="quarter" idx="11"/>
          </p:nvPr>
        </p:nvSpPr>
        <p:spPr/>
        <p:txBody>
          <a:bodyPr/>
          <a:lstStyle/>
          <a:p>
            <a:r>
              <a:rPr lang="en-US"/>
              <a:t>FOCV.info</a:t>
            </a:r>
            <a:endParaRPr lang="en-US" dirty="0"/>
          </a:p>
        </p:txBody>
      </p:sp>
      <p:sp>
        <p:nvSpPr>
          <p:cNvPr id="5" name="Slide Number Placeholder 4">
            <a:extLst>
              <a:ext uri="{FF2B5EF4-FFF2-40B4-BE49-F238E27FC236}">
                <a16:creationId xmlns:a16="http://schemas.microsoft.com/office/drawing/2014/main" id="{183CA06D-A2AA-3B48-958F-4B23EFA69580}"/>
              </a:ext>
            </a:extLst>
          </p:cNvPr>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86066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4E0D-D46F-029B-AD2C-A9B59717835F}"/>
              </a:ext>
            </a:extLst>
          </p:cNvPr>
          <p:cNvSpPr>
            <a:spLocks noGrp="1"/>
          </p:cNvSpPr>
          <p:nvPr>
            <p:ph type="title"/>
          </p:nvPr>
        </p:nvSpPr>
        <p:spPr/>
        <p:txBody>
          <a:bodyPr/>
          <a:lstStyle/>
          <a:p>
            <a:r>
              <a:rPr lang="en-US" dirty="0"/>
              <a:t>Step Four</a:t>
            </a:r>
          </a:p>
        </p:txBody>
      </p:sp>
      <p:sp>
        <p:nvSpPr>
          <p:cNvPr id="3" name="Content Placeholder 2">
            <a:extLst>
              <a:ext uri="{FF2B5EF4-FFF2-40B4-BE49-F238E27FC236}">
                <a16:creationId xmlns:a16="http://schemas.microsoft.com/office/drawing/2014/main" id="{AA7789CF-DD09-4515-0830-1F57A45AB74B}"/>
              </a:ext>
            </a:extLst>
          </p:cNvPr>
          <p:cNvSpPr>
            <a:spLocks noGrp="1"/>
          </p:cNvSpPr>
          <p:nvPr>
            <p:ph idx="1"/>
          </p:nvPr>
        </p:nvSpPr>
        <p:spPr/>
        <p:txBody>
          <a:bodyPr/>
          <a:lstStyle/>
          <a:p>
            <a:r>
              <a:rPr lang="en-US" dirty="0"/>
              <a:t>Draft your letter</a:t>
            </a:r>
          </a:p>
          <a:p>
            <a:r>
              <a:rPr lang="en-US" dirty="0"/>
              <a:t>Dear Most Honorable_____________, </a:t>
            </a:r>
          </a:p>
          <a:p>
            <a:r>
              <a:rPr lang="en-US" dirty="0"/>
              <a:t>Identify why you are taking your time to write this letter.</a:t>
            </a:r>
          </a:p>
          <a:p>
            <a:pPr lvl="1"/>
            <a:r>
              <a:rPr lang="en-US" dirty="0"/>
              <a:t>“I am writing to you today because of our desire for you to take action to repeal the FRDU senate Bill 5517 (Year 2017).”</a:t>
            </a:r>
          </a:p>
        </p:txBody>
      </p:sp>
      <p:sp>
        <p:nvSpPr>
          <p:cNvPr id="4" name="Footer Placeholder 3">
            <a:extLst>
              <a:ext uri="{FF2B5EF4-FFF2-40B4-BE49-F238E27FC236}">
                <a16:creationId xmlns:a16="http://schemas.microsoft.com/office/drawing/2014/main" id="{32269DCE-BD8D-7CDB-4BF2-73A3064B2711}"/>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0989EADF-013A-B209-793F-E46F7FDF327D}"/>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198170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AA2D-9318-72D0-57EF-135D38C208AE}"/>
              </a:ext>
            </a:extLst>
          </p:cNvPr>
          <p:cNvSpPr>
            <a:spLocks noGrp="1"/>
          </p:cNvSpPr>
          <p:nvPr>
            <p:ph type="title"/>
          </p:nvPr>
        </p:nvSpPr>
        <p:spPr/>
        <p:txBody>
          <a:bodyPr>
            <a:normAutofit fontScale="90000"/>
          </a:bodyPr>
          <a:lstStyle/>
          <a:p>
            <a:br>
              <a:rPr lang="en-US" dirty="0"/>
            </a:br>
            <a:r>
              <a:rPr lang="en-US" dirty="0"/>
              <a:t>Letter continued:</a:t>
            </a:r>
            <a:br>
              <a:rPr lang="en-US" dirty="0"/>
            </a:br>
            <a:r>
              <a:rPr lang="en-US" sz="4400" dirty="0"/>
              <a:t>Why are we asking for this to be repealed?</a:t>
            </a:r>
            <a:br>
              <a:rPr lang="en-US" sz="4400" dirty="0"/>
            </a:br>
            <a:endParaRPr lang="en-US" dirty="0"/>
          </a:p>
        </p:txBody>
      </p:sp>
      <p:sp>
        <p:nvSpPr>
          <p:cNvPr id="3" name="Content Placeholder 2">
            <a:extLst>
              <a:ext uri="{FF2B5EF4-FFF2-40B4-BE49-F238E27FC236}">
                <a16:creationId xmlns:a16="http://schemas.microsoft.com/office/drawing/2014/main" id="{6F7E3160-DA37-AC19-8F2F-E7870773928C}"/>
              </a:ext>
            </a:extLst>
          </p:cNvPr>
          <p:cNvSpPr>
            <a:spLocks noGrp="1"/>
          </p:cNvSpPr>
          <p:nvPr>
            <p:ph idx="1"/>
          </p:nvPr>
        </p:nvSpPr>
        <p:spPr/>
        <p:txBody>
          <a:bodyPr>
            <a:noAutofit/>
          </a:bodyPr>
          <a:lstStyle/>
          <a:p>
            <a:r>
              <a:rPr lang="en-US" sz="1800" dirty="0">
                <a:effectLst/>
              </a:rPr>
              <a:t> During the last 20 years that the County has owned the railroad there has been very, very little activity on the rail line and the county and various cities have approved many residential neighborhoods even within 50 feet of the rail line.  Now the County is telling the public they do not care what the public has to say.  The County simply wants to give the Railroad operator a free hand to do whatever they want and do not care if the County places the safety of our neighborhoods at risk from the movement of heavy freight on the rail lines lined by our neighborhoods and causing the loss of our existing quality of life and adversely impacting our property values while allowing heavy industrial uses next to our schools and homes and hazardous materials to pass next to where are children go to school, walk and play.  Heavy industry is known for being a source of major pollution and destroying our water source for future generations.  The County’s history of failure to enforce their own laws has led a total lack of credibility when they tell their citizens that they have rules and regulations in place that will ensure safety for the residents.</a:t>
            </a:r>
          </a:p>
        </p:txBody>
      </p:sp>
      <p:sp>
        <p:nvSpPr>
          <p:cNvPr id="4" name="Footer Placeholder 3">
            <a:extLst>
              <a:ext uri="{FF2B5EF4-FFF2-40B4-BE49-F238E27FC236}">
                <a16:creationId xmlns:a16="http://schemas.microsoft.com/office/drawing/2014/main" id="{4A8BCC5A-62D2-B73C-E0D8-31B25D94ED1D}"/>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508E5B48-EE61-4FB0-06B2-101CA10FC730}"/>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227162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CA34-DFFE-FFDD-17A1-77CE7D90FF5F}"/>
              </a:ext>
            </a:extLst>
          </p:cNvPr>
          <p:cNvSpPr>
            <a:spLocks noGrp="1"/>
          </p:cNvSpPr>
          <p:nvPr>
            <p:ph type="title"/>
          </p:nvPr>
        </p:nvSpPr>
        <p:spPr/>
        <p:txBody>
          <a:bodyPr/>
          <a:lstStyle/>
          <a:p>
            <a:r>
              <a:rPr lang="en-US" dirty="0"/>
              <a:t>Letter continued</a:t>
            </a:r>
          </a:p>
        </p:txBody>
      </p:sp>
      <p:sp>
        <p:nvSpPr>
          <p:cNvPr id="3" name="Content Placeholder 2">
            <a:extLst>
              <a:ext uri="{FF2B5EF4-FFF2-40B4-BE49-F238E27FC236}">
                <a16:creationId xmlns:a16="http://schemas.microsoft.com/office/drawing/2014/main" id="{7B3E5208-C861-028C-9378-571544DF6367}"/>
              </a:ext>
            </a:extLst>
          </p:cNvPr>
          <p:cNvSpPr>
            <a:spLocks noGrp="1"/>
          </p:cNvSpPr>
          <p:nvPr>
            <p:ph idx="1"/>
          </p:nvPr>
        </p:nvSpPr>
        <p:spPr/>
        <p:txBody>
          <a:bodyPr/>
          <a:lstStyle/>
          <a:p>
            <a:r>
              <a:rPr lang="en-US" dirty="0"/>
              <a:t>Do not make the letter long than one page.</a:t>
            </a:r>
          </a:p>
          <a:p>
            <a:r>
              <a:rPr lang="en-US" dirty="0"/>
              <a:t>Be brief and be on point.</a:t>
            </a:r>
          </a:p>
          <a:p>
            <a:r>
              <a:rPr lang="en-US" dirty="0"/>
              <a:t>Be clear about what your expectations are.</a:t>
            </a:r>
          </a:p>
        </p:txBody>
      </p:sp>
      <p:sp>
        <p:nvSpPr>
          <p:cNvPr id="4" name="Footer Placeholder 3">
            <a:extLst>
              <a:ext uri="{FF2B5EF4-FFF2-40B4-BE49-F238E27FC236}">
                <a16:creationId xmlns:a16="http://schemas.microsoft.com/office/drawing/2014/main" id="{28678B94-569E-95D7-61D0-B1387C6D2C7E}"/>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7906C31F-D94A-31BC-4A1A-52A962755396}"/>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303918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90B9-F5C0-2BE2-9652-4A5D22B89BF8}"/>
              </a:ext>
            </a:extLst>
          </p:cNvPr>
          <p:cNvSpPr>
            <a:spLocks noGrp="1"/>
          </p:cNvSpPr>
          <p:nvPr>
            <p:ph type="title"/>
          </p:nvPr>
        </p:nvSpPr>
        <p:spPr/>
        <p:txBody>
          <a:bodyPr/>
          <a:lstStyle/>
          <a:p>
            <a:r>
              <a:rPr lang="en-US" dirty="0"/>
              <a:t>Step Five</a:t>
            </a:r>
          </a:p>
        </p:txBody>
      </p:sp>
      <p:sp>
        <p:nvSpPr>
          <p:cNvPr id="3" name="Content Placeholder 2">
            <a:extLst>
              <a:ext uri="{FF2B5EF4-FFF2-40B4-BE49-F238E27FC236}">
                <a16:creationId xmlns:a16="http://schemas.microsoft.com/office/drawing/2014/main" id="{4107292E-FF67-9A0C-B057-B7EAFA83C14F}"/>
              </a:ext>
            </a:extLst>
          </p:cNvPr>
          <p:cNvSpPr>
            <a:spLocks noGrp="1"/>
          </p:cNvSpPr>
          <p:nvPr>
            <p:ph idx="1"/>
          </p:nvPr>
        </p:nvSpPr>
        <p:spPr/>
        <p:txBody>
          <a:bodyPr/>
          <a:lstStyle/>
          <a:p>
            <a:r>
              <a:rPr lang="en-US" dirty="0"/>
              <a:t>End your letter with a call to action.</a:t>
            </a:r>
          </a:p>
          <a:p>
            <a:r>
              <a:rPr lang="en-US" dirty="0"/>
              <a:t>Ask them to support the idea of creating a trail for hiking and biking.</a:t>
            </a:r>
          </a:p>
          <a:p>
            <a:pPr lvl="1"/>
            <a:r>
              <a:rPr lang="en-US" dirty="0"/>
              <a:t>While this might not work for all of the tracks, it would work from Barberton to North of Battle Ground.</a:t>
            </a:r>
          </a:p>
          <a:p>
            <a:pPr lvl="1"/>
            <a:endParaRPr lang="en-US" dirty="0"/>
          </a:p>
        </p:txBody>
      </p:sp>
      <p:sp>
        <p:nvSpPr>
          <p:cNvPr id="4" name="Footer Placeholder 3">
            <a:extLst>
              <a:ext uri="{FF2B5EF4-FFF2-40B4-BE49-F238E27FC236}">
                <a16:creationId xmlns:a16="http://schemas.microsoft.com/office/drawing/2014/main" id="{26261668-2B7B-C81D-5920-2720D8433A8A}"/>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789C1D2A-66A8-3F79-0C36-24A7EAB1BA26}"/>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255137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840A-F2CF-E7C5-C084-4E8160A8EBFD}"/>
              </a:ext>
            </a:extLst>
          </p:cNvPr>
          <p:cNvSpPr>
            <a:spLocks noGrp="1"/>
          </p:cNvSpPr>
          <p:nvPr>
            <p:ph type="title"/>
          </p:nvPr>
        </p:nvSpPr>
        <p:spPr/>
        <p:txBody>
          <a:bodyPr/>
          <a:lstStyle/>
          <a:p>
            <a:r>
              <a:rPr lang="en-US" dirty="0"/>
              <a:t>What do we expect?</a:t>
            </a:r>
          </a:p>
        </p:txBody>
      </p:sp>
      <p:sp>
        <p:nvSpPr>
          <p:cNvPr id="3" name="Content Placeholder 2">
            <a:extLst>
              <a:ext uri="{FF2B5EF4-FFF2-40B4-BE49-F238E27FC236}">
                <a16:creationId xmlns:a16="http://schemas.microsoft.com/office/drawing/2014/main" id="{E85E7935-2C5C-A518-DBAD-DC1AB3D908B6}"/>
              </a:ext>
            </a:extLst>
          </p:cNvPr>
          <p:cNvSpPr>
            <a:spLocks noGrp="1"/>
          </p:cNvSpPr>
          <p:nvPr>
            <p:ph idx="1"/>
          </p:nvPr>
        </p:nvSpPr>
        <p:spPr/>
        <p:txBody>
          <a:bodyPr/>
          <a:lstStyle/>
          <a:p>
            <a:r>
              <a:rPr lang="en-US" dirty="0"/>
              <a:t>We expect the county to choose better business partners.</a:t>
            </a:r>
          </a:p>
          <a:p>
            <a:r>
              <a:rPr lang="en-US" dirty="0"/>
              <a:t>A company that cares about the environment and respects the residents.</a:t>
            </a:r>
          </a:p>
          <a:p>
            <a:r>
              <a:rPr lang="en-US" dirty="0"/>
              <a:t>A company that adheres to ALL OF OUR ENVIRONMENTAL LAWS and permit requirements.</a:t>
            </a:r>
          </a:p>
          <a:p>
            <a:r>
              <a:rPr lang="en-US" dirty="0"/>
              <a:t>A company that is transparent and honest in the business practices.</a:t>
            </a:r>
          </a:p>
          <a:p>
            <a:r>
              <a:rPr lang="en-US" dirty="0"/>
              <a:t>A company that respects and protects our water source and aquifers.</a:t>
            </a:r>
          </a:p>
        </p:txBody>
      </p:sp>
      <p:sp>
        <p:nvSpPr>
          <p:cNvPr id="4" name="Footer Placeholder 3">
            <a:extLst>
              <a:ext uri="{FF2B5EF4-FFF2-40B4-BE49-F238E27FC236}">
                <a16:creationId xmlns:a16="http://schemas.microsoft.com/office/drawing/2014/main" id="{A5846098-8A94-3C64-688E-44C707A4744B}"/>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29F63218-4310-1773-5DF3-BFACBE81E0FC}"/>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247187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F1CE-3908-4EF7-4EC8-C1D6F2448F55}"/>
              </a:ext>
            </a:extLst>
          </p:cNvPr>
          <p:cNvSpPr>
            <a:spLocks noGrp="1"/>
          </p:cNvSpPr>
          <p:nvPr>
            <p:ph type="title"/>
          </p:nvPr>
        </p:nvSpPr>
        <p:spPr/>
        <p:txBody>
          <a:bodyPr/>
          <a:lstStyle/>
          <a:p>
            <a:r>
              <a:rPr lang="en-US" dirty="0"/>
              <a:t>Who to send letters to?</a:t>
            </a:r>
          </a:p>
        </p:txBody>
      </p:sp>
      <p:sp>
        <p:nvSpPr>
          <p:cNvPr id="3" name="Content Placeholder 2">
            <a:extLst>
              <a:ext uri="{FF2B5EF4-FFF2-40B4-BE49-F238E27FC236}">
                <a16:creationId xmlns:a16="http://schemas.microsoft.com/office/drawing/2014/main" id="{6328AA9A-2983-E696-DB9B-02190B22B0D0}"/>
              </a:ext>
            </a:extLst>
          </p:cNvPr>
          <p:cNvSpPr>
            <a:spLocks noGrp="1"/>
          </p:cNvSpPr>
          <p:nvPr>
            <p:ph idx="1"/>
          </p:nvPr>
        </p:nvSpPr>
        <p:spPr/>
        <p:txBody>
          <a:bodyPr/>
          <a:lstStyle/>
          <a:p>
            <a:r>
              <a:rPr lang="en-US" dirty="0"/>
              <a:t>Zoning Issues </a:t>
            </a:r>
          </a:p>
          <a:p>
            <a:pPr lvl="1"/>
            <a:r>
              <a:rPr lang="en-US" dirty="0"/>
              <a:t>Clark County Council </a:t>
            </a:r>
          </a:p>
          <a:p>
            <a:pPr lvl="1"/>
            <a:r>
              <a:rPr lang="en-US" dirty="0"/>
              <a:t>Clark County Manager</a:t>
            </a:r>
          </a:p>
          <a:p>
            <a:pPr lvl="1"/>
            <a:r>
              <a:rPr lang="en-US" dirty="0"/>
              <a:t>Clark County Land Use Department managers</a:t>
            </a:r>
          </a:p>
          <a:p>
            <a:pPr lvl="1"/>
            <a:r>
              <a:rPr lang="en-US" dirty="0"/>
              <a:t>Also letters to the editors.</a:t>
            </a:r>
          </a:p>
          <a:p>
            <a:pPr lvl="2"/>
            <a:r>
              <a:rPr lang="en-US" dirty="0"/>
              <a:t>The Columbian  (200 words)</a:t>
            </a:r>
          </a:p>
          <a:p>
            <a:pPr lvl="2"/>
            <a:r>
              <a:rPr lang="en-US" dirty="0"/>
              <a:t>The Reflector </a:t>
            </a:r>
          </a:p>
        </p:txBody>
      </p:sp>
      <p:sp>
        <p:nvSpPr>
          <p:cNvPr id="4" name="Footer Placeholder 3">
            <a:extLst>
              <a:ext uri="{FF2B5EF4-FFF2-40B4-BE49-F238E27FC236}">
                <a16:creationId xmlns:a16="http://schemas.microsoft.com/office/drawing/2014/main" id="{404E790E-4619-A151-AB4F-C1F8E045333D}"/>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FD78E835-3FAB-C1F8-30A2-740A917B74AE}"/>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75218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7625-9562-C079-089A-D747D65CE257}"/>
              </a:ext>
            </a:extLst>
          </p:cNvPr>
          <p:cNvSpPr>
            <a:spLocks noGrp="1"/>
          </p:cNvSpPr>
          <p:nvPr>
            <p:ph type="title"/>
          </p:nvPr>
        </p:nvSpPr>
        <p:spPr/>
        <p:txBody>
          <a:bodyPr/>
          <a:lstStyle/>
          <a:p>
            <a:r>
              <a:rPr lang="en-US" dirty="0"/>
              <a:t>The time </a:t>
            </a:r>
            <a:r>
              <a:rPr lang="en-US"/>
              <a:t>is now!</a:t>
            </a:r>
            <a:endParaRPr lang="en-US" dirty="0"/>
          </a:p>
        </p:txBody>
      </p:sp>
      <p:sp>
        <p:nvSpPr>
          <p:cNvPr id="3" name="Content Placeholder 2">
            <a:extLst>
              <a:ext uri="{FF2B5EF4-FFF2-40B4-BE49-F238E27FC236}">
                <a16:creationId xmlns:a16="http://schemas.microsoft.com/office/drawing/2014/main" id="{1F9B0855-ABC1-FEF8-E738-A07FCE9AA263}"/>
              </a:ext>
            </a:extLst>
          </p:cNvPr>
          <p:cNvSpPr>
            <a:spLocks noGrp="1"/>
          </p:cNvSpPr>
          <p:nvPr>
            <p:ph idx="1"/>
          </p:nvPr>
        </p:nvSpPr>
        <p:spPr/>
        <p:txBody>
          <a:bodyPr/>
          <a:lstStyle/>
          <a:p>
            <a:r>
              <a:rPr lang="en-US" dirty="0"/>
              <a:t>Join us in our letter writing campaign.</a:t>
            </a:r>
          </a:p>
          <a:p>
            <a:r>
              <a:rPr lang="en-US" dirty="0"/>
              <a:t>Make your concerns be known.</a:t>
            </a:r>
          </a:p>
          <a:p>
            <a:r>
              <a:rPr lang="en-US" dirty="0"/>
              <a:t>Let the county and state legislators know what you expect from them.</a:t>
            </a:r>
          </a:p>
          <a:p>
            <a:r>
              <a:rPr lang="en-US" dirty="0"/>
              <a:t>United we can make a difference.</a:t>
            </a:r>
          </a:p>
          <a:p>
            <a:r>
              <a:rPr lang="en-US" dirty="0"/>
              <a:t>This work will take every ones’ efforts!</a:t>
            </a:r>
          </a:p>
        </p:txBody>
      </p:sp>
      <p:sp>
        <p:nvSpPr>
          <p:cNvPr id="4" name="Footer Placeholder 3">
            <a:extLst>
              <a:ext uri="{FF2B5EF4-FFF2-40B4-BE49-F238E27FC236}">
                <a16:creationId xmlns:a16="http://schemas.microsoft.com/office/drawing/2014/main" id="{2081566E-766D-CD7E-A95F-D80686490327}"/>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3BB8F709-03B5-8A55-7075-D26B4C63AB0A}"/>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215909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1693-B381-77EA-3501-403A01A06BCD}"/>
              </a:ext>
            </a:extLst>
          </p:cNvPr>
          <p:cNvSpPr>
            <a:spLocks noGrp="1"/>
          </p:cNvSpPr>
          <p:nvPr>
            <p:ph type="title"/>
          </p:nvPr>
        </p:nvSpPr>
        <p:spPr/>
        <p:txBody>
          <a:bodyPr/>
          <a:lstStyle/>
          <a:p>
            <a:r>
              <a:rPr lang="en-US" dirty="0"/>
              <a:t>State legislation issues</a:t>
            </a:r>
          </a:p>
        </p:txBody>
      </p:sp>
      <p:sp>
        <p:nvSpPr>
          <p:cNvPr id="3" name="Content Placeholder 2">
            <a:extLst>
              <a:ext uri="{FF2B5EF4-FFF2-40B4-BE49-F238E27FC236}">
                <a16:creationId xmlns:a16="http://schemas.microsoft.com/office/drawing/2014/main" id="{A41F2318-77EA-45D5-B35D-72FA79759D30}"/>
              </a:ext>
            </a:extLst>
          </p:cNvPr>
          <p:cNvSpPr>
            <a:spLocks noGrp="1"/>
          </p:cNvSpPr>
          <p:nvPr>
            <p:ph idx="1"/>
          </p:nvPr>
        </p:nvSpPr>
        <p:spPr/>
        <p:txBody>
          <a:bodyPr/>
          <a:lstStyle/>
          <a:p>
            <a:r>
              <a:rPr lang="en-US" dirty="0"/>
              <a:t>Send letters to the Governor</a:t>
            </a:r>
          </a:p>
          <a:p>
            <a:r>
              <a:rPr lang="en-US" dirty="0"/>
              <a:t>All State Legislators</a:t>
            </a:r>
          </a:p>
          <a:p>
            <a:pPr lvl="1"/>
            <a:r>
              <a:rPr lang="en-US" dirty="0"/>
              <a:t>Members of the Senate</a:t>
            </a:r>
          </a:p>
          <a:p>
            <a:pPr lvl="1"/>
            <a:r>
              <a:rPr lang="en-US" dirty="0"/>
              <a:t>Members of the House of Representatives</a:t>
            </a:r>
          </a:p>
          <a:p>
            <a:r>
              <a:rPr lang="en-US" dirty="0"/>
              <a:t>All their names and contact info are located on the excel file or PDF that you can download from FOCV.info</a:t>
            </a:r>
          </a:p>
          <a:p>
            <a:pPr lvl="1"/>
            <a:r>
              <a:rPr lang="en-US" dirty="0"/>
              <a:t>Look under download on the nav bar</a:t>
            </a:r>
          </a:p>
        </p:txBody>
      </p:sp>
      <p:sp>
        <p:nvSpPr>
          <p:cNvPr id="4" name="Footer Placeholder 3">
            <a:extLst>
              <a:ext uri="{FF2B5EF4-FFF2-40B4-BE49-F238E27FC236}">
                <a16:creationId xmlns:a16="http://schemas.microsoft.com/office/drawing/2014/main" id="{11A7EFD7-CE8E-DABC-AEEB-74938695F6FA}"/>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35C333CE-8F07-44B5-0CEB-ACEB5DAF1645}"/>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54266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FD99-D5B8-5240-F37E-5922F07FA83E}"/>
              </a:ext>
            </a:extLst>
          </p:cNvPr>
          <p:cNvSpPr>
            <a:spLocks noGrp="1"/>
          </p:cNvSpPr>
          <p:nvPr>
            <p:ph type="title"/>
          </p:nvPr>
        </p:nvSpPr>
        <p:spPr/>
        <p:txBody>
          <a:bodyPr/>
          <a:lstStyle/>
          <a:p>
            <a:r>
              <a:rPr lang="en-US" dirty="0"/>
              <a:t>Who do we need help from in Olympia?</a:t>
            </a:r>
          </a:p>
        </p:txBody>
      </p:sp>
      <p:sp>
        <p:nvSpPr>
          <p:cNvPr id="3" name="Content Placeholder 2">
            <a:extLst>
              <a:ext uri="{FF2B5EF4-FFF2-40B4-BE49-F238E27FC236}">
                <a16:creationId xmlns:a16="http://schemas.microsoft.com/office/drawing/2014/main" id="{0B703BF0-EDA8-974E-F0A7-36F4F66E30CF}"/>
              </a:ext>
            </a:extLst>
          </p:cNvPr>
          <p:cNvSpPr>
            <a:spLocks noGrp="1"/>
          </p:cNvSpPr>
          <p:nvPr>
            <p:ph idx="1"/>
          </p:nvPr>
        </p:nvSpPr>
        <p:spPr/>
        <p:txBody>
          <a:bodyPr/>
          <a:lstStyle/>
          <a:p>
            <a:r>
              <a:rPr lang="en-US" dirty="0"/>
              <a:t>State Senators</a:t>
            </a:r>
          </a:p>
          <a:p>
            <a:r>
              <a:rPr lang="en-US" dirty="0"/>
              <a:t>State representatives</a:t>
            </a:r>
          </a:p>
          <a:p>
            <a:r>
              <a:rPr lang="en-US" dirty="0"/>
              <a:t>Clark County Legislative Districts in Olympia</a:t>
            </a:r>
          </a:p>
          <a:p>
            <a:pPr lvl="1"/>
            <a:r>
              <a:rPr lang="en-US" dirty="0"/>
              <a:t>17 Lynda Wilson is retiring / Paul Harris will be running for the Senate position</a:t>
            </a:r>
          </a:p>
          <a:p>
            <a:pPr lvl="1"/>
            <a:r>
              <a:rPr lang="en-US" dirty="0"/>
              <a:t>18 Ann Rivers is retiring from the senate</a:t>
            </a:r>
          </a:p>
          <a:p>
            <a:pPr lvl="1"/>
            <a:r>
              <a:rPr lang="en-US" dirty="0"/>
              <a:t>20 John Braun is the current Senator</a:t>
            </a:r>
          </a:p>
          <a:p>
            <a:pPr lvl="1"/>
            <a:r>
              <a:rPr lang="en-US" dirty="0"/>
              <a:t>49 Annette Cleveland is the Senator</a:t>
            </a:r>
          </a:p>
        </p:txBody>
      </p:sp>
      <p:sp>
        <p:nvSpPr>
          <p:cNvPr id="4" name="Footer Placeholder 3">
            <a:extLst>
              <a:ext uri="{FF2B5EF4-FFF2-40B4-BE49-F238E27FC236}">
                <a16:creationId xmlns:a16="http://schemas.microsoft.com/office/drawing/2014/main" id="{EE831C08-D34C-3B0E-AD9A-E7AEA16E76EA}"/>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D4205353-461F-E910-456E-27FBBC9FF6A5}"/>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50950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6B19-E281-152D-1A6F-4E2A73AFE305}"/>
              </a:ext>
            </a:extLst>
          </p:cNvPr>
          <p:cNvSpPr>
            <a:spLocks noGrp="1"/>
          </p:cNvSpPr>
          <p:nvPr>
            <p:ph type="title"/>
          </p:nvPr>
        </p:nvSpPr>
        <p:spPr/>
        <p:txBody>
          <a:bodyPr/>
          <a:lstStyle/>
          <a:p>
            <a:r>
              <a:rPr lang="en-US" dirty="0"/>
              <a:t>Next send letters to:</a:t>
            </a:r>
          </a:p>
        </p:txBody>
      </p:sp>
      <p:sp>
        <p:nvSpPr>
          <p:cNvPr id="3" name="Content Placeholder 2">
            <a:extLst>
              <a:ext uri="{FF2B5EF4-FFF2-40B4-BE49-F238E27FC236}">
                <a16:creationId xmlns:a16="http://schemas.microsoft.com/office/drawing/2014/main" id="{14D9D7F3-8FA4-7D6D-1625-01BC1C86539D}"/>
              </a:ext>
            </a:extLst>
          </p:cNvPr>
          <p:cNvSpPr>
            <a:spLocks noGrp="1"/>
          </p:cNvSpPr>
          <p:nvPr>
            <p:ph idx="1"/>
          </p:nvPr>
        </p:nvSpPr>
        <p:spPr/>
        <p:txBody>
          <a:bodyPr/>
          <a:lstStyle/>
          <a:p>
            <a:r>
              <a:rPr lang="en-US" dirty="0"/>
              <a:t>The Governor</a:t>
            </a:r>
          </a:p>
          <a:p>
            <a:r>
              <a:rPr lang="en-US" dirty="0"/>
              <a:t>The Lt. Governor</a:t>
            </a:r>
          </a:p>
          <a:p>
            <a:r>
              <a:rPr lang="en-US" dirty="0"/>
              <a:t>And the rest of the legislative body</a:t>
            </a:r>
          </a:p>
          <a:p>
            <a:pPr lvl="1"/>
            <a:r>
              <a:rPr lang="en-US" dirty="0"/>
              <a:t>50 Senators</a:t>
            </a:r>
          </a:p>
          <a:p>
            <a:pPr lvl="1"/>
            <a:r>
              <a:rPr lang="en-US" dirty="0"/>
              <a:t>100 house of representatives</a:t>
            </a:r>
          </a:p>
          <a:p>
            <a:r>
              <a:rPr lang="en-US" dirty="0"/>
              <a:t>We must lobby for the end result we want!</a:t>
            </a:r>
          </a:p>
        </p:txBody>
      </p:sp>
      <p:sp>
        <p:nvSpPr>
          <p:cNvPr id="4" name="Footer Placeholder 3">
            <a:extLst>
              <a:ext uri="{FF2B5EF4-FFF2-40B4-BE49-F238E27FC236}">
                <a16:creationId xmlns:a16="http://schemas.microsoft.com/office/drawing/2014/main" id="{D6D579F7-2BA1-67EA-6831-455D9F9F3A29}"/>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CE8529C4-0174-FCA3-C506-E51B50ED878B}"/>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377606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FE25-CD33-F4C9-A2C6-2A7857C32CFB}"/>
              </a:ext>
            </a:extLst>
          </p:cNvPr>
          <p:cNvSpPr>
            <a:spLocks noGrp="1"/>
          </p:cNvSpPr>
          <p:nvPr>
            <p:ph type="title"/>
          </p:nvPr>
        </p:nvSpPr>
        <p:spPr/>
        <p:txBody>
          <a:bodyPr/>
          <a:lstStyle/>
          <a:p>
            <a:r>
              <a:rPr lang="en-US" dirty="0"/>
              <a:t>Why are the letters essential?</a:t>
            </a:r>
          </a:p>
        </p:txBody>
      </p:sp>
      <p:sp>
        <p:nvSpPr>
          <p:cNvPr id="3" name="Content Placeholder 2">
            <a:extLst>
              <a:ext uri="{FF2B5EF4-FFF2-40B4-BE49-F238E27FC236}">
                <a16:creationId xmlns:a16="http://schemas.microsoft.com/office/drawing/2014/main" id="{7297C9C1-84DB-DEA2-E219-AABFF5F2F688}"/>
              </a:ext>
            </a:extLst>
          </p:cNvPr>
          <p:cNvSpPr>
            <a:spLocks noGrp="1"/>
          </p:cNvSpPr>
          <p:nvPr>
            <p:ph idx="1"/>
          </p:nvPr>
        </p:nvSpPr>
        <p:spPr/>
        <p:txBody>
          <a:bodyPr/>
          <a:lstStyle/>
          <a:p>
            <a:r>
              <a:rPr lang="en-US" dirty="0"/>
              <a:t>Many of these issues will be settled in the legal process.</a:t>
            </a:r>
          </a:p>
          <a:p>
            <a:r>
              <a:rPr lang="en-US" dirty="0"/>
              <a:t>Attorneys from all sides will do a search of public records and letter to the editors.</a:t>
            </a:r>
          </a:p>
          <a:p>
            <a:r>
              <a:rPr lang="en-US" dirty="0"/>
              <a:t>Letters are vital to our case in proving that we the public oppose the action or inaction of the county council and leaders.</a:t>
            </a:r>
          </a:p>
        </p:txBody>
      </p:sp>
      <p:sp>
        <p:nvSpPr>
          <p:cNvPr id="4" name="Footer Placeholder 3">
            <a:extLst>
              <a:ext uri="{FF2B5EF4-FFF2-40B4-BE49-F238E27FC236}">
                <a16:creationId xmlns:a16="http://schemas.microsoft.com/office/drawing/2014/main" id="{CCA9B127-3D70-A9CD-7692-479A5A8FFBD4}"/>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D198E20A-526D-15C2-FC2C-E3B07DEEDA48}"/>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274985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D32B-FD1D-2D5C-B86C-3355DEA97D27}"/>
              </a:ext>
            </a:extLst>
          </p:cNvPr>
          <p:cNvSpPr>
            <a:spLocks noGrp="1"/>
          </p:cNvSpPr>
          <p:nvPr>
            <p:ph type="title"/>
          </p:nvPr>
        </p:nvSpPr>
        <p:spPr/>
        <p:txBody>
          <a:bodyPr/>
          <a:lstStyle/>
          <a:p>
            <a:r>
              <a:rPr lang="en-US" dirty="0"/>
              <a:t>Why not use a form letter?</a:t>
            </a:r>
          </a:p>
        </p:txBody>
      </p:sp>
      <p:sp>
        <p:nvSpPr>
          <p:cNvPr id="3" name="Content Placeholder 2">
            <a:extLst>
              <a:ext uri="{FF2B5EF4-FFF2-40B4-BE49-F238E27FC236}">
                <a16:creationId xmlns:a16="http://schemas.microsoft.com/office/drawing/2014/main" id="{82C081B1-FD36-BE46-9F67-C37FE5205EEC}"/>
              </a:ext>
            </a:extLst>
          </p:cNvPr>
          <p:cNvSpPr>
            <a:spLocks noGrp="1"/>
          </p:cNvSpPr>
          <p:nvPr>
            <p:ph idx="1"/>
          </p:nvPr>
        </p:nvSpPr>
        <p:spPr/>
        <p:txBody>
          <a:bodyPr/>
          <a:lstStyle/>
          <a:p>
            <a:r>
              <a:rPr lang="en-US" dirty="0"/>
              <a:t>They do not have the same impact as a letter from your heart.</a:t>
            </a:r>
          </a:p>
          <a:p>
            <a:r>
              <a:rPr lang="en-US" dirty="0"/>
              <a:t>You and your neighbors who live here, pay taxes here have a voice and now is the time for you to be heard and read.</a:t>
            </a:r>
          </a:p>
          <a:p>
            <a:r>
              <a:rPr lang="en-US" dirty="0"/>
              <a:t>Form Letters get tossed in the trash can at the receiving end.</a:t>
            </a:r>
          </a:p>
          <a:p>
            <a:r>
              <a:rPr lang="en-US" dirty="0"/>
              <a:t>We must build up the public record for our case.</a:t>
            </a:r>
          </a:p>
        </p:txBody>
      </p:sp>
      <p:sp>
        <p:nvSpPr>
          <p:cNvPr id="4" name="Footer Placeholder 3">
            <a:extLst>
              <a:ext uri="{FF2B5EF4-FFF2-40B4-BE49-F238E27FC236}">
                <a16:creationId xmlns:a16="http://schemas.microsoft.com/office/drawing/2014/main" id="{74E38563-BB6E-0DCF-5B3C-EEDE6AA19564}"/>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41DF43DF-CA55-1409-160A-7CD7099AA19B}"/>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415567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A972-AE56-9568-9E96-E925ACA13EDD}"/>
              </a:ext>
            </a:extLst>
          </p:cNvPr>
          <p:cNvSpPr>
            <a:spLocks noGrp="1"/>
          </p:cNvSpPr>
          <p:nvPr>
            <p:ph type="title"/>
          </p:nvPr>
        </p:nvSpPr>
        <p:spPr/>
        <p:txBody>
          <a:bodyPr/>
          <a:lstStyle/>
          <a:p>
            <a:r>
              <a:rPr lang="en-US" dirty="0"/>
              <a:t>Example of some of our issues..</a:t>
            </a:r>
          </a:p>
        </p:txBody>
      </p:sp>
      <p:sp>
        <p:nvSpPr>
          <p:cNvPr id="3" name="Content Placeholder 2">
            <a:extLst>
              <a:ext uri="{FF2B5EF4-FFF2-40B4-BE49-F238E27FC236}">
                <a16:creationId xmlns:a16="http://schemas.microsoft.com/office/drawing/2014/main" id="{EDDE4E3A-C315-9328-A9E3-E7BFE581A3AE}"/>
              </a:ext>
            </a:extLst>
          </p:cNvPr>
          <p:cNvSpPr>
            <a:spLocks noGrp="1"/>
          </p:cNvSpPr>
          <p:nvPr>
            <p:ph idx="1"/>
          </p:nvPr>
        </p:nvSpPr>
        <p:spPr/>
        <p:txBody>
          <a:bodyPr>
            <a:normAutofit fontScale="92500" lnSpcReduction="20000"/>
          </a:bodyPr>
          <a:lstStyle/>
          <a:p>
            <a:r>
              <a:rPr lang="en-US" dirty="0"/>
              <a:t>P</a:t>
            </a:r>
            <a:r>
              <a:rPr lang="en-US" dirty="0">
                <a:effectLst/>
              </a:rPr>
              <a:t>ublic </a:t>
            </a:r>
            <a:r>
              <a:rPr lang="en-US" dirty="0"/>
              <a:t>S</a:t>
            </a:r>
            <a:r>
              <a:rPr lang="en-US" dirty="0">
                <a:effectLst/>
              </a:rPr>
              <a:t>afety: </a:t>
            </a:r>
          </a:p>
          <a:p>
            <a:pPr lvl="1"/>
            <a:r>
              <a:rPr lang="en-US" dirty="0">
                <a:effectLst/>
              </a:rPr>
              <a:t>a) Heavy industrial uses and even light industrial are incompatible with residential areas where the railroad currently goes through neighborhoods,</a:t>
            </a:r>
          </a:p>
          <a:p>
            <a:pPr lvl="1"/>
            <a:r>
              <a:rPr lang="en-US" dirty="0">
                <a:effectLst/>
              </a:rPr>
              <a:t>b) Railroad operator says he must carry the hazardous materials under federal law </a:t>
            </a:r>
          </a:p>
          <a:p>
            <a:pPr lvl="1"/>
            <a:r>
              <a:rPr lang="en-US" dirty="0">
                <a:effectLst/>
              </a:rPr>
              <a:t>c)  Delay at crossings </a:t>
            </a:r>
          </a:p>
          <a:p>
            <a:pPr lvl="1"/>
            <a:r>
              <a:rPr lang="en-US" dirty="0">
                <a:effectLst/>
              </a:rPr>
              <a:t>d) Railroad operator says he will take land via eminent domain </a:t>
            </a:r>
          </a:p>
          <a:p>
            <a:pPr lvl="1"/>
            <a:r>
              <a:rPr lang="en-US" dirty="0">
                <a:effectLst/>
              </a:rPr>
              <a:t>e) Railroad operator has been sent multiple compliance letters by state and federal agencies and, as of January, the county recognized that the railroad operator was failing to cooperate with state and federal agencies—how can you trust him with the safety of our children, our schools, our water, our air and our children</a:t>
            </a:r>
          </a:p>
        </p:txBody>
      </p:sp>
      <p:sp>
        <p:nvSpPr>
          <p:cNvPr id="4" name="Footer Placeholder 3">
            <a:extLst>
              <a:ext uri="{FF2B5EF4-FFF2-40B4-BE49-F238E27FC236}">
                <a16:creationId xmlns:a16="http://schemas.microsoft.com/office/drawing/2014/main" id="{14A83348-24DD-589C-8722-351576493B1A}"/>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49C87029-DBCE-3966-2D79-CCD9E0873BB3}"/>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310064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F458-595A-492C-AD91-540A852CF982}"/>
              </a:ext>
            </a:extLst>
          </p:cNvPr>
          <p:cNvSpPr>
            <a:spLocks noGrp="1"/>
          </p:cNvSpPr>
          <p:nvPr>
            <p:ph type="title"/>
          </p:nvPr>
        </p:nvSpPr>
        <p:spPr/>
        <p:txBody>
          <a:bodyPr/>
          <a:lstStyle/>
          <a:p>
            <a:r>
              <a:rPr lang="en-US" dirty="0"/>
              <a:t>Step One</a:t>
            </a:r>
          </a:p>
        </p:txBody>
      </p:sp>
      <p:sp>
        <p:nvSpPr>
          <p:cNvPr id="3" name="Content Placeholder 2">
            <a:extLst>
              <a:ext uri="{FF2B5EF4-FFF2-40B4-BE49-F238E27FC236}">
                <a16:creationId xmlns:a16="http://schemas.microsoft.com/office/drawing/2014/main" id="{825AB619-54BA-97CA-6AC9-FDB990592555}"/>
              </a:ext>
            </a:extLst>
          </p:cNvPr>
          <p:cNvSpPr>
            <a:spLocks noGrp="1"/>
          </p:cNvSpPr>
          <p:nvPr>
            <p:ph idx="1"/>
          </p:nvPr>
        </p:nvSpPr>
        <p:spPr/>
        <p:txBody>
          <a:bodyPr>
            <a:normAutofit/>
          </a:bodyPr>
          <a:lstStyle/>
          <a:p>
            <a:r>
              <a:rPr lang="en-US" dirty="0"/>
              <a:t>Choose an issue to write about.  We have many to choose from.</a:t>
            </a:r>
          </a:p>
          <a:p>
            <a:pPr lvl="1"/>
            <a:r>
              <a:rPr lang="en-US" dirty="0">
                <a:effectLst/>
              </a:rPr>
              <a:t>a) Prohibit change of zoning to heavy industrial as proposed by PVJR, </a:t>
            </a:r>
          </a:p>
          <a:p>
            <a:pPr lvl="1"/>
            <a:r>
              <a:rPr lang="en-US" dirty="0">
                <a:effectLst/>
              </a:rPr>
              <a:t>b) Prohibit heavy industrial uses in the overlay, </a:t>
            </a:r>
          </a:p>
          <a:p>
            <a:pPr lvl="1"/>
            <a:r>
              <a:rPr lang="en-US" dirty="0">
                <a:effectLst/>
              </a:rPr>
              <a:t>c) Make IL a conditional use NOT a permitted use in the overlay, </a:t>
            </a:r>
          </a:p>
          <a:p>
            <a:pPr lvl="1"/>
            <a:r>
              <a:rPr lang="en-US" dirty="0">
                <a:effectLst/>
              </a:rPr>
              <a:t>d) Oppose public sewer and water services in the overlay in accordance with the opinions of the County attorneys </a:t>
            </a:r>
          </a:p>
          <a:p>
            <a:pPr lvl="1"/>
            <a:r>
              <a:rPr lang="en-US" dirty="0">
                <a:effectLst/>
              </a:rPr>
              <a:t>e) Encourage and promote trails and tourist and recreational use of the railroad </a:t>
            </a:r>
          </a:p>
        </p:txBody>
      </p:sp>
      <p:sp>
        <p:nvSpPr>
          <p:cNvPr id="4" name="Footer Placeholder 3">
            <a:extLst>
              <a:ext uri="{FF2B5EF4-FFF2-40B4-BE49-F238E27FC236}">
                <a16:creationId xmlns:a16="http://schemas.microsoft.com/office/drawing/2014/main" id="{B65B03FA-81C9-407D-6491-804541506449}"/>
              </a:ext>
            </a:extLst>
          </p:cNvPr>
          <p:cNvSpPr>
            <a:spLocks noGrp="1"/>
          </p:cNvSpPr>
          <p:nvPr>
            <p:ph type="ftr" sz="quarter" idx="11"/>
          </p:nvPr>
        </p:nvSpPr>
        <p:spPr/>
        <p:txBody>
          <a:bodyPr/>
          <a:lstStyle/>
          <a:p>
            <a:r>
              <a:rPr lang="en-US" dirty="0"/>
              <a:t>FOCV.info</a:t>
            </a:r>
          </a:p>
        </p:txBody>
      </p:sp>
      <p:sp>
        <p:nvSpPr>
          <p:cNvPr id="5" name="Slide Number Placeholder 4">
            <a:extLst>
              <a:ext uri="{FF2B5EF4-FFF2-40B4-BE49-F238E27FC236}">
                <a16:creationId xmlns:a16="http://schemas.microsoft.com/office/drawing/2014/main" id="{B83BA98F-8427-F93D-1DFD-7D2F2E423CED}"/>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1259357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99</TotalTime>
  <Words>1276</Words>
  <Application>Microsoft Macintosh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Organic</vt:lpstr>
      <vt:lpstr>Letters of Opposition</vt:lpstr>
      <vt:lpstr>Who to send letters to?</vt:lpstr>
      <vt:lpstr>State legislation issues</vt:lpstr>
      <vt:lpstr>Who do we need help from in Olympia?</vt:lpstr>
      <vt:lpstr>Next send letters to:</vt:lpstr>
      <vt:lpstr>Why are the letters essential?</vt:lpstr>
      <vt:lpstr>Why not use a form letter?</vt:lpstr>
      <vt:lpstr>Example of some of our issues..</vt:lpstr>
      <vt:lpstr>Step One</vt:lpstr>
      <vt:lpstr>Different Issues Hit Home</vt:lpstr>
      <vt:lpstr>What are our general concerns?</vt:lpstr>
      <vt:lpstr>Step Two</vt:lpstr>
      <vt:lpstr>Step Three</vt:lpstr>
      <vt:lpstr>Our County Districts are Different</vt:lpstr>
      <vt:lpstr>Step Four</vt:lpstr>
      <vt:lpstr> Letter continued: Why are we asking for this to be repealed? </vt:lpstr>
      <vt:lpstr>Letter continued</vt:lpstr>
      <vt:lpstr>Step Five</vt:lpstr>
      <vt:lpstr>What do we expect?</vt:lpstr>
      <vt:lpstr>The time is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of Opposition</dc:title>
  <dc:creator>Jan Kelly</dc:creator>
  <cp:lastModifiedBy>Jan Kelly</cp:lastModifiedBy>
  <cp:revision>6</cp:revision>
  <dcterms:created xsi:type="dcterms:W3CDTF">2024-03-23T18:31:19Z</dcterms:created>
  <dcterms:modified xsi:type="dcterms:W3CDTF">2024-05-12T16:09:00Z</dcterms:modified>
</cp:coreProperties>
</file>